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8" r:id="rId2"/>
    <p:sldId id="259" r:id="rId3"/>
    <p:sldId id="262" r:id="rId4"/>
    <p:sldId id="257" r:id="rId5"/>
    <p:sldId id="263" r:id="rId6"/>
    <p:sldId id="261" r:id="rId7"/>
    <p:sldId id="260" r:id="rId8"/>
    <p:sldId id="264" r:id="rId9"/>
    <p:sldId id="265" r:id="rId10"/>
    <p:sldId id="266" r:id="rId11"/>
    <p:sldId id="267"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87" d="100"/>
          <a:sy n="87" d="100"/>
        </p:scale>
        <p:origin x="150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05.12.2018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05.12.2018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05.12.2018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05.12.2018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05.12.2018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05.12.2018</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05.12.2018</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05.12.2018</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05.12.2018</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05.12.2018</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05.12.2018</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05.12.2018</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2.jpg"/>
          <p:cNvPicPr>
            <a:picLocks noChangeAspect="1"/>
          </p:cNvPicPr>
          <p:nvPr/>
        </p:nvPicPr>
        <p:blipFill>
          <a:blip r:embed="rId2" cstate="print"/>
          <a:stretch>
            <a:fillRect/>
          </a:stretch>
        </p:blipFill>
        <p:spPr>
          <a:xfrm>
            <a:off x="428596" y="0"/>
            <a:ext cx="2357454" cy="3367769"/>
          </a:xfrm>
          <a:prstGeom prst="rect">
            <a:avLst/>
          </a:prstGeom>
          <a:effectLst>
            <a:softEdge rad="317500"/>
          </a:effectLst>
        </p:spPr>
      </p:pic>
      <p:sp>
        <p:nvSpPr>
          <p:cNvPr id="4" name="Заголовок 3"/>
          <p:cNvSpPr>
            <a:spLocks noGrp="1"/>
          </p:cNvSpPr>
          <p:nvPr>
            <p:ph type="ctrTitle"/>
          </p:nvPr>
        </p:nvSpPr>
        <p:spPr>
          <a:xfrm>
            <a:off x="3143240" y="214290"/>
            <a:ext cx="5572164" cy="1857388"/>
          </a:xfrm>
        </p:spPr>
        <p:txBody>
          <a:bodyPr>
            <a:normAutofit/>
          </a:bodyPr>
          <a:lstStyle/>
          <a:p>
            <a:r>
              <a:rPr lang="ru-RU" sz="2400" dirty="0" smtClean="0">
                <a:latin typeface="Cambria" pitchFamily="18" charset="0"/>
                <a:ea typeface="Cambria" pitchFamily="18" charset="0"/>
              </a:rPr>
              <a:t>ООО «Азимут» </a:t>
            </a:r>
            <a:br>
              <a:rPr lang="ru-RU" sz="2400" dirty="0" smtClean="0">
                <a:latin typeface="Cambria" pitchFamily="18" charset="0"/>
                <a:ea typeface="Cambria" pitchFamily="18" charset="0"/>
              </a:rPr>
            </a:br>
            <a:r>
              <a:rPr lang="ru-RU" sz="2400" dirty="0" smtClean="0">
                <a:latin typeface="Cambria" pitchFamily="18" charset="0"/>
                <a:ea typeface="Cambria" pitchFamily="18" charset="0"/>
              </a:rPr>
              <a:t>производство  изделий народных художественных промыслов</a:t>
            </a:r>
            <a:endParaRPr lang="ru-RU" sz="2400" dirty="0">
              <a:latin typeface="Cambria" pitchFamily="18" charset="0"/>
              <a:ea typeface="Cambria" pitchFamily="18" charset="0"/>
            </a:endParaRPr>
          </a:p>
        </p:txBody>
      </p:sp>
      <p:sp>
        <p:nvSpPr>
          <p:cNvPr id="3" name="Подзаголовок 2"/>
          <p:cNvSpPr>
            <a:spLocks noGrp="1"/>
          </p:cNvSpPr>
          <p:nvPr>
            <p:ph type="subTitle" idx="1"/>
          </p:nvPr>
        </p:nvSpPr>
        <p:spPr>
          <a:xfrm>
            <a:off x="3214678" y="1928802"/>
            <a:ext cx="5214974" cy="1000132"/>
          </a:xfrm>
        </p:spPr>
        <p:txBody>
          <a:bodyPr>
            <a:normAutofit fontScale="85000" lnSpcReduction="20000"/>
          </a:bodyPr>
          <a:lstStyle/>
          <a:p>
            <a:r>
              <a:rPr lang="ru-RU" sz="2400" dirty="0" smtClean="0">
                <a:solidFill>
                  <a:srgbClr val="FF0000"/>
                </a:solidFill>
                <a:latin typeface="Cambria" pitchFamily="18" charset="0"/>
                <a:ea typeface="Cambria" pitchFamily="18" charset="0"/>
              </a:rPr>
              <a:t>Кадровые вопросы. </a:t>
            </a:r>
          </a:p>
          <a:p>
            <a:r>
              <a:rPr lang="ru-RU" sz="2400" dirty="0" smtClean="0">
                <a:solidFill>
                  <a:srgbClr val="FF0000"/>
                </a:solidFill>
                <a:latin typeface="Cambria" pitchFamily="18" charset="0"/>
                <a:ea typeface="Cambria" pitchFamily="18" charset="0"/>
              </a:rPr>
              <a:t>Трудоустройство инвалидов.</a:t>
            </a:r>
          </a:p>
          <a:p>
            <a:r>
              <a:rPr lang="ru-RU" sz="2400" dirty="0" smtClean="0">
                <a:solidFill>
                  <a:srgbClr val="FF0000"/>
                </a:solidFill>
                <a:latin typeface="Cambria" pitchFamily="18" charset="0"/>
                <a:ea typeface="Cambria" pitchFamily="18" charset="0"/>
              </a:rPr>
              <a:t>Социальное предпринимательство</a:t>
            </a:r>
            <a:r>
              <a:rPr lang="ru-RU" sz="1800" dirty="0" smtClean="0"/>
              <a:t>.</a:t>
            </a:r>
            <a:endParaRPr lang="ru-RU" sz="1800" dirty="0"/>
          </a:p>
        </p:txBody>
      </p:sp>
      <p:sp>
        <p:nvSpPr>
          <p:cNvPr id="3073" name="Rectangle 1"/>
          <p:cNvSpPr>
            <a:spLocks noChangeArrowheads="1"/>
          </p:cNvSpPr>
          <p:nvPr/>
        </p:nvSpPr>
        <p:spPr bwMode="auto">
          <a:xfrm>
            <a:off x="285720" y="2928934"/>
            <a:ext cx="8501122"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Cambria" pitchFamily="18" charset="0"/>
                <a:ea typeface="Calibri" pitchFamily="34" charset="0"/>
                <a:cs typeface="Arial" pitchFamily="34" charset="0"/>
              </a:rPr>
              <a:t>Народные художественные промыслы являются не только особой областью духовной жизни народа, но и своеобразной отраслью материального производства. В настоящее время, когда</a:t>
            </a:r>
            <a:r>
              <a:rPr kumimoji="0" lang="ru-RU" sz="2000" b="0" i="0" u="none" strike="noStrike" cap="none" normalizeH="0" baseline="0" dirty="0" smtClean="0">
                <a:ln>
                  <a:noFill/>
                </a:ln>
                <a:solidFill>
                  <a:srgbClr val="000000"/>
                </a:solidFill>
                <a:effectLst/>
                <a:latin typeface="Cambria" pitchFamily="18" charset="0"/>
                <a:ea typeface="Times New Roman" pitchFamily="18" charset="0"/>
                <a:cs typeface="Arial" pitchFamily="34" charset="0"/>
              </a:rPr>
              <a:t> </a:t>
            </a:r>
            <a:r>
              <a:rPr kumimoji="0" lang="ru-RU" sz="2000" b="0" i="0" u="none" strike="noStrike" cap="none" normalizeH="0" baseline="0" dirty="0" smtClean="0">
                <a:ln>
                  <a:noFill/>
                </a:ln>
                <a:solidFill>
                  <a:srgbClr val="000000"/>
                </a:solidFill>
                <a:effectLst/>
                <a:latin typeface="Cambria" pitchFamily="18" charset="0"/>
                <a:ea typeface="Calibri" pitchFamily="34" charset="0"/>
                <a:cs typeface="Arial" pitchFamily="34" charset="0"/>
              </a:rPr>
              <a:t>основной целью является извлечение прибыли, промыслы оказались в сфере экономических отношений без учета особенностей функционирования и традиций их существования. </a:t>
            </a:r>
            <a:r>
              <a:rPr kumimoji="0" lang="ru-RU" sz="2000" b="0" i="0" u="none" strike="noStrike" cap="none" normalizeH="0" baseline="0" dirty="0" smtClean="0">
                <a:ln>
                  <a:noFill/>
                </a:ln>
                <a:solidFill>
                  <a:srgbClr val="000000"/>
                </a:solidFill>
                <a:effectLst/>
                <a:latin typeface="Cambria" pitchFamily="18" charset="0"/>
                <a:ea typeface="Calibri" pitchFamily="34" charset="0"/>
                <a:cs typeface="Times New Roman" pitchFamily="18" charset="0"/>
              </a:rPr>
              <a:t>Средняя зарплата мастеров и художников в отрасли критически ниже средней по стране. По ставкам страховых взносов  наш уникальный ручной труд приравнен к машинному, что делает невозможным рост зарплат,  даже в долгосрочной перспективе. Поэтому, кадровый дефицит организации НХП испытывают едва ли не больше, чем кто бы то  ни было.</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14282" y="571480"/>
            <a:ext cx="8715436" cy="6072230"/>
          </a:xfrm>
        </p:spPr>
        <p:txBody>
          <a:bodyPr>
            <a:noAutofit/>
          </a:bodyPr>
          <a:lstStyle/>
          <a:p>
            <a:pPr algn="l">
              <a:spcBef>
                <a:spcPts val="0"/>
              </a:spcBef>
            </a:pPr>
            <a:r>
              <a:rPr lang="ru-RU" sz="1600" dirty="0" smtClean="0">
                <a:solidFill>
                  <a:schemeClr val="tx1"/>
                </a:solidFill>
              </a:rPr>
              <a:t>Рабочее место создано с учетом ограниченной годности к выполнению сложных работ сотрудником (инвалид детства).</a:t>
            </a:r>
          </a:p>
          <a:p>
            <a:pPr algn="l">
              <a:spcBef>
                <a:spcPts val="0"/>
              </a:spcBef>
            </a:pPr>
            <a:r>
              <a:rPr lang="ru-RU" sz="1600" dirty="0" smtClean="0">
                <a:solidFill>
                  <a:schemeClr val="tx1"/>
                </a:solidFill>
              </a:rPr>
              <a:t> Работа по данной профессии предполагает: изготовление малых фигурных форм из   заготовок  природного происхождения (лозы, бересты, соломки и т.д.) Последовательно в течение смены производится  нарезка,  расслоение,  вырезание, замачивания, шелушение, вырубание, тиснение с помощью специальных приспособлений. В конце рабочей смены изготовитель укладывает полученные заготовки, нарезанные и обработанные элементы, либо уже готовые изделия в предназначенные для этого картонные коробки.</a:t>
            </a:r>
          </a:p>
          <a:p>
            <a:pPr algn="l">
              <a:spcBef>
                <a:spcPts val="0"/>
              </a:spcBef>
            </a:pPr>
            <a:r>
              <a:rPr lang="ru-RU" sz="1600" dirty="0" smtClean="0">
                <a:solidFill>
                  <a:schemeClr val="tx1"/>
                </a:solidFill>
              </a:rPr>
              <a:t> Рабочее место включает в себя часть пространства производственного помещения, на котором размещены необходимые для  облегчения труда  рабочему, выполняющему данные операции:</a:t>
            </a:r>
          </a:p>
          <a:p>
            <a:pPr algn="l">
              <a:spcBef>
                <a:spcPts val="0"/>
              </a:spcBef>
            </a:pPr>
            <a:r>
              <a:rPr lang="ru-RU" sz="1600" dirty="0" smtClean="0">
                <a:solidFill>
                  <a:schemeClr val="tx1"/>
                </a:solidFill>
              </a:rPr>
              <a:t>-  стол верстак рабочий , стул, регулируемый по высоте и углу наклона спинки,  машинка для вырубки,   машинка для тиснения,   машинка штамповальная со штампами в сборе,   дыроколы фигурные в ассортименте,  ножницы для вырезки рельефа в ассортименте,   секаторы и </a:t>
            </a:r>
            <a:r>
              <a:rPr lang="ru-RU" sz="1600" dirty="0" err="1" smtClean="0">
                <a:solidFill>
                  <a:schemeClr val="tx1"/>
                </a:solidFill>
              </a:rPr>
              <a:t>бокорезы</a:t>
            </a:r>
            <a:r>
              <a:rPr lang="ru-RU" sz="1600" dirty="0" smtClean="0">
                <a:solidFill>
                  <a:schemeClr val="tx1"/>
                </a:solidFill>
              </a:rPr>
              <a:t> для  материала разной толщины.</a:t>
            </a:r>
          </a:p>
          <a:p>
            <a:pPr algn="l">
              <a:spcBef>
                <a:spcPts val="0"/>
              </a:spcBef>
            </a:pPr>
            <a:r>
              <a:rPr lang="ru-RU" sz="1600" dirty="0" smtClean="0">
                <a:solidFill>
                  <a:schemeClr val="tx1"/>
                </a:solidFill>
              </a:rPr>
              <a:t> </a:t>
            </a:r>
            <a:r>
              <a:rPr lang="ru-RU" sz="1600" b="1" dirty="0" smtClean="0">
                <a:solidFill>
                  <a:schemeClr val="tx1"/>
                </a:solidFill>
              </a:rPr>
              <a:t>Функциональный набор обязанностей рассчитан  таким образом, чтобы максимально упростить поставленные задачи. Процесс разложен поэтапно, применены визуальные маркеры. Все приспособления  легкие в работе, понятной конструкции, не требуют квалификации, абсолютно безопасны. </a:t>
            </a:r>
          </a:p>
          <a:p>
            <a:pPr algn="l">
              <a:spcBef>
                <a:spcPts val="0"/>
              </a:spcBef>
            </a:pPr>
            <a:r>
              <a:rPr lang="ru-RU" sz="1600" dirty="0" smtClean="0">
                <a:solidFill>
                  <a:schemeClr val="tx1"/>
                </a:solidFill>
              </a:rPr>
              <a:t>Рабочее место снабжено учебными пособиями и справочной литературой. График труда - сокращенный. Предусмотрено периодическое присутствие  наставника в течение смены.</a:t>
            </a:r>
          </a:p>
          <a:p>
            <a:pPr algn="l">
              <a:spcBef>
                <a:spcPts val="0"/>
              </a:spcBef>
            </a:pPr>
            <a:r>
              <a:rPr lang="ru-RU" sz="1600" dirty="0" smtClean="0">
                <a:solidFill>
                  <a:schemeClr val="tx1"/>
                </a:solidFill>
              </a:rPr>
              <a:t>Предусмотрен сидячий характер труда, минимальное количество перемещений в течение смены, высокая степень освещенности, комфортные климатические условия. </a:t>
            </a:r>
          </a:p>
          <a:p>
            <a:pPr algn="l">
              <a:spcBef>
                <a:spcPts val="0"/>
              </a:spcBef>
            </a:pPr>
            <a:r>
              <a:rPr lang="ru-RU" sz="1600" dirty="0" smtClean="0">
                <a:solidFill>
                  <a:schemeClr val="tx1"/>
                </a:solidFill>
              </a:rPr>
              <a:t>Помещение мастерской, включающее в себя данное рабочее место, оборудовано  раздевалкой, санузлом, комнатой приема пищи, имеется постоянная сотовая связь.</a:t>
            </a:r>
          </a:p>
          <a:p>
            <a:endParaRPr lang="ru-RU" sz="1650" dirty="0"/>
          </a:p>
        </p:txBody>
      </p:sp>
      <p:sp>
        <p:nvSpPr>
          <p:cNvPr id="4" name="Заголовок 3"/>
          <p:cNvSpPr>
            <a:spLocks noGrp="1"/>
          </p:cNvSpPr>
          <p:nvPr>
            <p:ph type="ctrTitle"/>
          </p:nvPr>
        </p:nvSpPr>
        <p:spPr>
          <a:xfrm>
            <a:off x="685800" y="71414"/>
            <a:ext cx="7772400" cy="571504"/>
          </a:xfrm>
        </p:spPr>
        <p:txBody>
          <a:bodyPr>
            <a:normAutofit fontScale="90000"/>
          </a:bodyPr>
          <a:lstStyle/>
          <a:p>
            <a:r>
              <a:rPr lang="ru-RU" sz="1800" dirty="0" smtClean="0"/>
              <a:t> </a:t>
            </a:r>
            <a:br>
              <a:rPr lang="ru-RU" sz="1800" dirty="0" smtClean="0"/>
            </a:br>
            <a:r>
              <a:rPr lang="ru-RU" sz="2000" b="1" dirty="0" smtClean="0">
                <a:solidFill>
                  <a:srgbClr val="FF0000"/>
                </a:solidFill>
              </a:rPr>
              <a:t>Характеристика рабочего места  по профессии</a:t>
            </a:r>
            <a:br>
              <a:rPr lang="ru-RU" sz="2000" b="1" dirty="0" smtClean="0">
                <a:solidFill>
                  <a:srgbClr val="FF0000"/>
                </a:solidFill>
              </a:rPr>
            </a:br>
            <a:r>
              <a:rPr lang="ru-RU" sz="2000" b="1" dirty="0" smtClean="0">
                <a:solidFill>
                  <a:srgbClr val="FF0000"/>
                </a:solidFill>
              </a:rPr>
              <a:t>«Изготовитель изделий из природных материалов»</a:t>
            </a:r>
            <a:r>
              <a:rPr lang="ru-RU" sz="1800" dirty="0" smtClean="0"/>
              <a:t/>
            </a:r>
            <a:br>
              <a:rPr lang="ru-RU" sz="1800" dirty="0" smtClean="0"/>
            </a:br>
            <a:r>
              <a:rPr lang="ru-RU" sz="1800" dirty="0" smtClean="0"/>
              <a:t> </a:t>
            </a:r>
            <a:endParaRPr lang="ru-RU"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0"/>
            <a:ext cx="8572560" cy="571480"/>
          </a:xfrm>
        </p:spPr>
        <p:txBody>
          <a:bodyPr>
            <a:noAutofit/>
          </a:bodyPr>
          <a:lstStyle/>
          <a:p>
            <a:r>
              <a:rPr lang="ru-RU" sz="1600" b="1" dirty="0" smtClean="0">
                <a:solidFill>
                  <a:srgbClr val="FF0000"/>
                </a:solidFill>
              </a:rPr>
              <a:t>Характеристика  специального рабочего места </a:t>
            </a:r>
            <a:r>
              <a:rPr lang="ru-RU" sz="2800" b="1" dirty="0" smtClean="0">
                <a:solidFill>
                  <a:srgbClr val="FF0000"/>
                </a:solidFill>
              </a:rPr>
              <a:t/>
            </a:r>
            <a:br>
              <a:rPr lang="ru-RU" sz="2800" b="1" dirty="0" smtClean="0">
                <a:solidFill>
                  <a:srgbClr val="FF0000"/>
                </a:solidFill>
              </a:rPr>
            </a:br>
            <a:r>
              <a:rPr lang="ru-RU" sz="1600" b="1" dirty="0" smtClean="0">
                <a:solidFill>
                  <a:srgbClr val="FF0000"/>
                </a:solidFill>
              </a:rPr>
              <a:t>по  профессии «Рабочий  сверлильно-пазовального станка»</a:t>
            </a:r>
            <a:endParaRPr lang="ru-RU" sz="1600" b="1" dirty="0">
              <a:solidFill>
                <a:srgbClr val="FF0000"/>
              </a:solidFill>
            </a:endParaRPr>
          </a:p>
        </p:txBody>
      </p:sp>
      <p:sp>
        <p:nvSpPr>
          <p:cNvPr id="3" name="Подзаголовок 2"/>
          <p:cNvSpPr>
            <a:spLocks noGrp="1"/>
          </p:cNvSpPr>
          <p:nvPr>
            <p:ph type="subTitle" idx="1"/>
          </p:nvPr>
        </p:nvSpPr>
        <p:spPr>
          <a:xfrm>
            <a:off x="214282" y="571480"/>
            <a:ext cx="8715436" cy="6072230"/>
          </a:xfrm>
        </p:spPr>
        <p:txBody>
          <a:bodyPr>
            <a:noAutofit/>
          </a:bodyPr>
          <a:lstStyle/>
          <a:p>
            <a:pPr algn="l">
              <a:spcBef>
                <a:spcPts val="0"/>
              </a:spcBef>
            </a:pPr>
            <a:r>
              <a:rPr lang="ru-RU" sz="1600" dirty="0" smtClean="0">
                <a:solidFill>
                  <a:schemeClr val="tx1"/>
                </a:solidFill>
              </a:rPr>
              <a:t>Специализированное рабочее место на  сверлильно-пазовальном станке организовано для осуществления простой поточной операции изготовления столярного полуфабриката на участке сборки каркасов.</a:t>
            </a:r>
          </a:p>
          <a:p>
            <a:pPr algn="l">
              <a:spcBef>
                <a:spcPts val="0"/>
              </a:spcBef>
            </a:pPr>
            <a:r>
              <a:rPr lang="ru-RU" sz="1600" dirty="0" smtClean="0">
                <a:solidFill>
                  <a:schemeClr val="tx1"/>
                </a:solidFill>
              </a:rPr>
              <a:t> Рабочее место включает в себя:</a:t>
            </a:r>
          </a:p>
          <a:p>
            <a:pPr algn="l">
              <a:spcBef>
                <a:spcPts val="0"/>
              </a:spcBef>
            </a:pPr>
            <a:r>
              <a:rPr lang="ru-RU" sz="1600" dirty="0" smtClean="0">
                <a:solidFill>
                  <a:schemeClr val="tx1"/>
                </a:solidFill>
              </a:rPr>
              <a:t>- станок деревообрабатывающий СВПГ -1А(К),  рабочая зона принадлежности станка, сиденье, регулируемое по высоте и углу наклона спинки</a:t>
            </a:r>
          </a:p>
          <a:p>
            <a:pPr algn="l">
              <a:spcBef>
                <a:spcPts val="0"/>
              </a:spcBef>
            </a:pPr>
            <a:r>
              <a:rPr lang="ru-RU" sz="1600" dirty="0" smtClean="0">
                <a:solidFill>
                  <a:schemeClr val="tx1"/>
                </a:solidFill>
              </a:rPr>
              <a:t> </a:t>
            </a:r>
          </a:p>
          <a:p>
            <a:pPr algn="l">
              <a:spcBef>
                <a:spcPts val="0"/>
              </a:spcBef>
            </a:pPr>
            <a:r>
              <a:rPr lang="ru-RU" sz="1600" dirty="0" smtClean="0">
                <a:solidFill>
                  <a:schemeClr val="tx1"/>
                </a:solidFill>
              </a:rPr>
              <a:t>Создание облегченных условий труда основано на конструктивной доработке станка СВПГ в соответствии с программой  ИПРИ инвалида 3 группы (ограниченная подвижность плечевого пояса и правой руки вследствие инсульта) таким образом, чтобы работа с заготовками и  материалами осуществлялась сидя, с помощью приспособления, левой рукой.</a:t>
            </a:r>
          </a:p>
          <a:p>
            <a:pPr algn="l">
              <a:spcBef>
                <a:spcPts val="0"/>
              </a:spcBef>
            </a:pPr>
            <a:r>
              <a:rPr lang="ru-RU" sz="1600" dirty="0" smtClean="0">
                <a:solidFill>
                  <a:schemeClr val="tx1"/>
                </a:solidFill>
              </a:rPr>
              <a:t> </a:t>
            </a:r>
          </a:p>
          <a:p>
            <a:pPr algn="l">
              <a:spcBef>
                <a:spcPts val="0"/>
              </a:spcBef>
            </a:pPr>
            <a:r>
              <a:rPr lang="ru-RU" sz="1600" dirty="0" smtClean="0">
                <a:solidFill>
                  <a:schemeClr val="tx1"/>
                </a:solidFill>
              </a:rPr>
              <a:t>Рабочее место создано для сотрудника имеющего ограничения по состоянию здоровья. </a:t>
            </a:r>
          </a:p>
          <a:p>
            <a:pPr algn="l">
              <a:spcBef>
                <a:spcPts val="0"/>
              </a:spcBef>
            </a:pPr>
            <a:r>
              <a:rPr lang="ru-RU" sz="1600" dirty="0" smtClean="0">
                <a:solidFill>
                  <a:schemeClr val="tx1"/>
                </a:solidFill>
              </a:rPr>
              <a:t>Дополнительно  выполняется  ряд условий, направленных на существенное облегчение характера труда:</a:t>
            </a:r>
          </a:p>
          <a:p>
            <a:pPr algn="l">
              <a:spcBef>
                <a:spcPts val="0"/>
              </a:spcBef>
            </a:pPr>
            <a:r>
              <a:rPr lang="ru-RU" sz="1600" dirty="0" smtClean="0">
                <a:solidFill>
                  <a:schemeClr val="tx1"/>
                </a:solidFill>
              </a:rPr>
              <a:t>- высокая степень общего и местного освещения;</a:t>
            </a:r>
          </a:p>
          <a:p>
            <a:pPr algn="l">
              <a:spcBef>
                <a:spcPts val="0"/>
              </a:spcBef>
            </a:pPr>
            <a:r>
              <a:rPr lang="ru-RU" sz="1600" dirty="0" smtClean="0">
                <a:solidFill>
                  <a:schemeClr val="tx1"/>
                </a:solidFill>
              </a:rPr>
              <a:t>- пассивный способ выполнения операции;</a:t>
            </a:r>
          </a:p>
          <a:p>
            <a:pPr algn="l">
              <a:spcBef>
                <a:spcPts val="0"/>
              </a:spcBef>
            </a:pPr>
            <a:r>
              <a:rPr lang="ru-RU" sz="1600" dirty="0" smtClean="0">
                <a:solidFill>
                  <a:schemeClr val="tx1"/>
                </a:solidFill>
              </a:rPr>
              <a:t>- сниженный уровень шумовой нагрузки;</a:t>
            </a:r>
          </a:p>
          <a:p>
            <a:pPr algn="l">
              <a:spcBef>
                <a:spcPts val="0"/>
              </a:spcBef>
            </a:pPr>
            <a:r>
              <a:rPr lang="ru-RU" sz="1600" dirty="0" smtClean="0">
                <a:solidFill>
                  <a:schemeClr val="tx1"/>
                </a:solidFill>
              </a:rPr>
              <a:t>- высокая степень автоматизации процесса;</a:t>
            </a:r>
          </a:p>
          <a:p>
            <a:pPr algn="l">
              <a:spcBef>
                <a:spcPts val="0"/>
              </a:spcBef>
            </a:pPr>
            <a:r>
              <a:rPr lang="ru-RU" sz="1600" dirty="0" smtClean="0">
                <a:solidFill>
                  <a:schemeClr val="tx1"/>
                </a:solidFill>
              </a:rPr>
              <a:t>- сокращенный, 6-часовой рабочий день:</a:t>
            </a:r>
          </a:p>
          <a:p>
            <a:pPr algn="l">
              <a:spcBef>
                <a:spcPts val="0"/>
              </a:spcBef>
            </a:pPr>
            <a:r>
              <a:rPr lang="ru-RU" sz="1600" dirty="0" smtClean="0">
                <a:solidFill>
                  <a:schemeClr val="tx1"/>
                </a:solidFill>
              </a:rPr>
              <a:t> </a:t>
            </a:r>
          </a:p>
          <a:p>
            <a:pPr algn="l">
              <a:spcBef>
                <a:spcPts val="0"/>
              </a:spcBef>
            </a:pPr>
            <a:r>
              <a:rPr lang="ru-RU" sz="1600" dirty="0" smtClean="0">
                <a:solidFill>
                  <a:schemeClr val="tx1"/>
                </a:solidFill>
              </a:rPr>
              <a:t>Производственное помещение,  включающее в себя данное рабочее место,  оборудовано отдельными раздевалками, санузлами, комнатой приема пищи, имеется постоянная сотовая связь. На случай непредвиденных обстоятельств, а также внезапного ухудшения самочувствия, в шаговой доступности </a:t>
            </a:r>
            <a:r>
              <a:rPr lang="ru-RU" sz="1600" dirty="0" err="1" smtClean="0">
                <a:solidFill>
                  <a:schemeClr val="tx1"/>
                </a:solidFill>
              </a:rPr>
              <a:t>р\м</a:t>
            </a:r>
            <a:r>
              <a:rPr lang="ru-RU" sz="1600" dirty="0" smtClean="0">
                <a:solidFill>
                  <a:schemeClr val="tx1"/>
                </a:solidFill>
              </a:rPr>
              <a:t> сотрудника смонтирована система звуковой сигнализации. </a:t>
            </a:r>
          </a:p>
          <a:p>
            <a:pPr algn="l"/>
            <a:endParaRPr lang="ru-RU" sz="165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71414"/>
            <a:ext cx="8929718" cy="642942"/>
          </a:xfrm>
        </p:spPr>
        <p:txBody>
          <a:bodyPr>
            <a:normAutofit/>
          </a:bodyPr>
          <a:lstStyle/>
          <a:p>
            <a:r>
              <a:rPr lang="ru-RU" sz="2200" b="1" dirty="0" smtClean="0">
                <a:solidFill>
                  <a:srgbClr val="FF0000"/>
                </a:solidFill>
              </a:rPr>
              <a:t>Обучение и популяризация. Трудоустройство инвалидов.</a:t>
            </a:r>
            <a:endParaRPr lang="ru-RU" sz="2200" b="1" dirty="0">
              <a:solidFill>
                <a:srgbClr val="FF0000"/>
              </a:solidFill>
            </a:endParaRPr>
          </a:p>
        </p:txBody>
      </p:sp>
      <p:sp>
        <p:nvSpPr>
          <p:cNvPr id="3" name="Подзаголовок 2"/>
          <p:cNvSpPr>
            <a:spLocks noGrp="1"/>
          </p:cNvSpPr>
          <p:nvPr>
            <p:ph type="subTitle" idx="1"/>
          </p:nvPr>
        </p:nvSpPr>
        <p:spPr>
          <a:xfrm>
            <a:off x="0" y="785794"/>
            <a:ext cx="9144000" cy="6072206"/>
          </a:xfrm>
        </p:spPr>
        <p:txBody>
          <a:bodyPr>
            <a:noAutofit/>
          </a:bodyPr>
          <a:lstStyle/>
          <a:p>
            <a:pPr>
              <a:spcBef>
                <a:spcPts val="0"/>
              </a:spcBef>
            </a:pPr>
            <a:r>
              <a:rPr lang="ru-RU" sz="1700" dirty="0" smtClean="0">
                <a:solidFill>
                  <a:schemeClr val="tx1"/>
                </a:solidFill>
                <a:latin typeface="Cambria" pitchFamily="18" charset="0"/>
                <a:ea typeface="Cambria" pitchFamily="18" charset="0"/>
              </a:rPr>
              <a:t> </a:t>
            </a:r>
            <a:r>
              <a:rPr lang="ru-RU" sz="1700" b="1" dirty="0" smtClean="0">
                <a:solidFill>
                  <a:schemeClr val="tx1"/>
                </a:solidFill>
                <a:latin typeface="Cambria" pitchFamily="18" charset="0"/>
                <a:ea typeface="Cambria" pitchFamily="18" charset="0"/>
              </a:rPr>
              <a:t>Работа с образовательными учреждениями: выполнение совместных исследовательских и проектных работ, мастер-классы и тематические факультативы для школьников. Образовательный консорциум в Кирово-Чепецке. Кванториум.</a:t>
            </a:r>
          </a:p>
          <a:p>
            <a:pPr algn="l"/>
            <a:r>
              <a:rPr lang="ru-RU" sz="1700" dirty="0" smtClean="0">
                <a:solidFill>
                  <a:schemeClr val="tx1"/>
                </a:solidFill>
                <a:latin typeface="Cambria" pitchFamily="18" charset="0"/>
                <a:ea typeface="Cambria" pitchFamily="18" charset="0"/>
              </a:rPr>
              <a:t>С 2010 года на регулярной основе предприятие занимается </a:t>
            </a:r>
            <a:r>
              <a:rPr lang="ru-RU" sz="1700" b="1" dirty="0" smtClean="0">
                <a:solidFill>
                  <a:schemeClr val="tx1"/>
                </a:solidFill>
                <a:latin typeface="Cambria" pitchFamily="18" charset="0"/>
                <a:ea typeface="Cambria" pitchFamily="18" charset="0"/>
              </a:rPr>
              <a:t>организацией  специальных рабочих мест </a:t>
            </a:r>
            <a:r>
              <a:rPr lang="ru-RU" sz="1700" dirty="0" smtClean="0">
                <a:solidFill>
                  <a:schemeClr val="tx1"/>
                </a:solidFill>
                <a:latin typeface="Cambria" pitchFamily="18" charset="0"/>
                <a:ea typeface="Cambria" pitchFamily="18" charset="0"/>
              </a:rPr>
              <a:t>для  сотрудников различных нозологий, среди которых были ограничения зрения и слуха, эпилепсия, шизофрения, олигофрения, заболевания  сердечнососудистой системы и нарушения опорно-двигательного аппарата. 32 сотрудника были обучены и трудоустроены более чем по 10 различным профессиям:</a:t>
            </a:r>
          </a:p>
          <a:p>
            <a:pPr algn="l">
              <a:spcBef>
                <a:spcPts val="0"/>
              </a:spcBef>
            </a:pPr>
            <a:r>
              <a:rPr lang="ru-RU" sz="1700" dirty="0" smtClean="0">
                <a:solidFill>
                  <a:schemeClr val="tx1"/>
                </a:solidFill>
                <a:latin typeface="Cambria" pitchFamily="18" charset="0"/>
                <a:ea typeface="Cambria" pitchFamily="18" charset="0"/>
              </a:rPr>
              <a:t>Изготовитель художественных изделий из природных материалов</a:t>
            </a:r>
          </a:p>
          <a:p>
            <a:pPr algn="l">
              <a:spcBef>
                <a:spcPts val="0"/>
              </a:spcBef>
            </a:pPr>
            <a:r>
              <a:rPr lang="ru-RU" sz="1700" dirty="0" smtClean="0">
                <a:solidFill>
                  <a:schemeClr val="tx1"/>
                </a:solidFill>
                <a:latin typeface="Cambria" pitchFamily="18" charset="0"/>
                <a:ea typeface="Cambria" pitchFamily="18" charset="0"/>
              </a:rPr>
              <a:t>Изготовитель художественных изделий из дерева</a:t>
            </a:r>
          </a:p>
          <a:p>
            <a:pPr algn="l">
              <a:spcBef>
                <a:spcPts val="0"/>
              </a:spcBef>
            </a:pPr>
            <a:r>
              <a:rPr lang="ru-RU" sz="1700" dirty="0" smtClean="0">
                <a:solidFill>
                  <a:schemeClr val="tx1"/>
                </a:solidFill>
                <a:latin typeface="Cambria" pitchFamily="18" charset="0"/>
                <a:ea typeface="Cambria" pitchFamily="18" charset="0"/>
              </a:rPr>
              <a:t>Специалист по обработке ивовой лозы</a:t>
            </a:r>
          </a:p>
          <a:p>
            <a:pPr algn="l">
              <a:spcBef>
                <a:spcPts val="0"/>
              </a:spcBef>
            </a:pPr>
            <a:r>
              <a:rPr lang="ru-RU" sz="1700" dirty="0" smtClean="0">
                <a:solidFill>
                  <a:schemeClr val="tx1"/>
                </a:solidFill>
                <a:latin typeface="Cambria" pitchFamily="18" charset="0"/>
                <a:ea typeface="Cambria" pitchFamily="18" charset="0"/>
              </a:rPr>
              <a:t>Оператор печатно-режущей установки </a:t>
            </a:r>
          </a:p>
          <a:p>
            <a:pPr algn="l">
              <a:spcBef>
                <a:spcPts val="0"/>
              </a:spcBef>
            </a:pPr>
            <a:r>
              <a:rPr lang="ru-RU" sz="1700" dirty="0" smtClean="0">
                <a:solidFill>
                  <a:schemeClr val="tx1"/>
                </a:solidFill>
                <a:latin typeface="Cambria" pitchFamily="18" charset="0"/>
                <a:ea typeface="Cambria" pitchFamily="18" charset="0"/>
              </a:rPr>
              <a:t>Изготовитель художественных изделий из лозы и бересты</a:t>
            </a:r>
          </a:p>
          <a:p>
            <a:pPr algn="l">
              <a:spcBef>
                <a:spcPts val="0"/>
              </a:spcBef>
            </a:pPr>
            <a:r>
              <a:rPr lang="ru-RU" sz="1700" dirty="0" smtClean="0">
                <a:solidFill>
                  <a:schemeClr val="tx1"/>
                </a:solidFill>
                <a:latin typeface="Cambria" pitchFamily="18" charset="0"/>
                <a:ea typeface="Cambria" pitchFamily="18" charset="0"/>
              </a:rPr>
              <a:t>Столяр-станочник</a:t>
            </a:r>
          </a:p>
          <a:p>
            <a:pPr algn="l">
              <a:spcBef>
                <a:spcPts val="0"/>
              </a:spcBef>
            </a:pPr>
            <a:r>
              <a:rPr lang="ru-RU" sz="1700" dirty="0" smtClean="0">
                <a:solidFill>
                  <a:schemeClr val="tx1"/>
                </a:solidFill>
                <a:latin typeface="Cambria" pitchFamily="18" charset="0"/>
                <a:ea typeface="Cambria" pitchFamily="18" charset="0"/>
              </a:rPr>
              <a:t>Оператор печатного оборудования</a:t>
            </a:r>
          </a:p>
          <a:p>
            <a:pPr algn="l">
              <a:spcBef>
                <a:spcPts val="0"/>
              </a:spcBef>
            </a:pPr>
            <a:r>
              <a:rPr lang="ru-RU" sz="1700" dirty="0" smtClean="0">
                <a:solidFill>
                  <a:schemeClr val="tx1"/>
                </a:solidFill>
                <a:latin typeface="Cambria" pitchFamily="18" charset="0"/>
                <a:ea typeface="Cambria" pitchFamily="18" charset="0"/>
              </a:rPr>
              <a:t>Бухгалтер </a:t>
            </a:r>
          </a:p>
          <a:p>
            <a:pPr algn="l">
              <a:spcBef>
                <a:spcPts val="0"/>
              </a:spcBef>
            </a:pPr>
            <a:r>
              <a:rPr lang="ru-RU" sz="1700" dirty="0" smtClean="0">
                <a:solidFill>
                  <a:schemeClr val="tx1"/>
                </a:solidFill>
                <a:latin typeface="Cambria" pitchFamily="18" charset="0"/>
                <a:ea typeface="Cambria" pitchFamily="18" charset="0"/>
              </a:rPr>
              <a:t>Инженер отдела сбыта</a:t>
            </a:r>
          </a:p>
          <a:p>
            <a:pPr algn="l">
              <a:spcBef>
                <a:spcPts val="0"/>
              </a:spcBef>
            </a:pPr>
            <a:r>
              <a:rPr lang="ru-RU" sz="1700" dirty="0" smtClean="0">
                <a:solidFill>
                  <a:schemeClr val="tx1"/>
                </a:solidFill>
                <a:latin typeface="Cambria" pitchFamily="18" charset="0"/>
                <a:ea typeface="Cambria" pitchFamily="18" charset="0"/>
              </a:rPr>
              <a:t>Оператор видеонаблюдения</a:t>
            </a:r>
          </a:p>
          <a:p>
            <a:pPr algn="just">
              <a:spcBef>
                <a:spcPts val="0"/>
              </a:spcBef>
            </a:pPr>
            <a:r>
              <a:rPr lang="ru-RU" sz="1700" b="1" dirty="0" smtClean="0">
                <a:solidFill>
                  <a:schemeClr val="tx1"/>
                </a:solidFill>
                <a:latin typeface="Cambria" pitchFamily="18" charset="0"/>
                <a:ea typeface="Cambria" pitchFamily="18" charset="0"/>
              </a:rPr>
              <a:t>Сегодня предприятием по-прежнему открыты вакансии для ЛСОВ по профессиям:                                                  </a:t>
            </a:r>
            <a:r>
              <a:rPr lang="ru-RU" sz="1700" dirty="0" smtClean="0">
                <a:solidFill>
                  <a:schemeClr val="tx1"/>
                </a:solidFill>
                <a:latin typeface="Cambria" pitchFamily="18" charset="0"/>
                <a:ea typeface="Cambria" pitchFamily="18" charset="0"/>
              </a:rPr>
              <a:t>оператор лазерно-гравировального оборудования, художник по росписи, технолог- дизайнер, техник по созданию прототипа изделия, изготовитель изделий из лозы.</a:t>
            </a:r>
          </a:p>
          <a:p>
            <a:pPr algn="l"/>
            <a:endParaRPr lang="ru-RU" sz="1800" dirty="0" smtClean="0">
              <a:solidFill>
                <a:schemeClr val="tx1"/>
              </a:solidFill>
            </a:endParaRPr>
          </a:p>
          <a:p>
            <a:pPr algn="l"/>
            <a:endParaRPr lang="ru-RU" sz="18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8596" y="71414"/>
            <a:ext cx="8358246" cy="500066"/>
          </a:xfrm>
        </p:spPr>
        <p:txBody>
          <a:bodyPr>
            <a:normAutofit/>
          </a:bodyPr>
          <a:lstStyle/>
          <a:p>
            <a:r>
              <a:rPr lang="ru-RU" sz="2200" b="1" dirty="0" smtClean="0">
                <a:solidFill>
                  <a:srgbClr val="FF0000"/>
                </a:solidFill>
              </a:rPr>
              <a:t>Наставничество. Трудоустройство инвалидов.</a:t>
            </a:r>
            <a:endParaRPr lang="ru-RU" sz="2200" b="1" dirty="0">
              <a:solidFill>
                <a:srgbClr val="FF0000"/>
              </a:solidFill>
            </a:endParaRPr>
          </a:p>
        </p:txBody>
      </p:sp>
      <p:sp>
        <p:nvSpPr>
          <p:cNvPr id="3" name="Подзаголовок 2"/>
          <p:cNvSpPr>
            <a:spLocks noGrp="1"/>
          </p:cNvSpPr>
          <p:nvPr>
            <p:ph type="subTitle" idx="1"/>
          </p:nvPr>
        </p:nvSpPr>
        <p:spPr>
          <a:xfrm>
            <a:off x="0" y="785794"/>
            <a:ext cx="9144000" cy="6072206"/>
          </a:xfrm>
        </p:spPr>
        <p:txBody>
          <a:bodyPr>
            <a:noAutofit/>
          </a:bodyPr>
          <a:lstStyle/>
          <a:p>
            <a:pPr algn="just">
              <a:spcBef>
                <a:spcPts val="0"/>
              </a:spcBef>
            </a:pPr>
            <a:endParaRPr lang="ru-RU" sz="1800" dirty="0" smtClean="0">
              <a:solidFill>
                <a:schemeClr val="tx1"/>
              </a:solidFill>
            </a:endParaRPr>
          </a:p>
          <a:p>
            <a:pPr algn="l"/>
            <a:endParaRPr lang="ru-RU" sz="1800" dirty="0">
              <a:solidFill>
                <a:schemeClr val="bg1"/>
              </a:solidFill>
            </a:endParaRPr>
          </a:p>
        </p:txBody>
      </p:sp>
      <p:sp>
        <p:nvSpPr>
          <p:cNvPr id="4" name="Прямоугольник 3"/>
          <p:cNvSpPr/>
          <p:nvPr/>
        </p:nvSpPr>
        <p:spPr>
          <a:xfrm>
            <a:off x="285720" y="642918"/>
            <a:ext cx="8429684" cy="6028465"/>
          </a:xfrm>
          <a:prstGeom prst="rect">
            <a:avLst/>
          </a:prstGeom>
        </p:spPr>
        <p:txBody>
          <a:bodyPr wrap="square">
            <a:spAutoFit/>
          </a:bodyPr>
          <a:lstStyle/>
          <a:p>
            <a:pPr algn="just">
              <a:spcBef>
                <a:spcPts val="0"/>
              </a:spcBef>
            </a:pPr>
            <a:r>
              <a:rPr lang="ru-RU" dirty="0" smtClean="0"/>
              <a:t>Специфика деятельности наших производств  предполагает  более длительный  непосредственный контакт с наставником, и ряд программ СЗН позволяет ими воспользоваться. Развивая наставничество выделили нескольких сотрудников, которые были ориентированы исключительно на обучающую работу.</a:t>
            </a:r>
          </a:p>
          <a:p>
            <a:pPr algn="just">
              <a:spcBef>
                <a:spcPts val="0"/>
              </a:spcBef>
            </a:pPr>
            <a:endParaRPr lang="ru-RU" dirty="0" smtClean="0"/>
          </a:p>
          <a:p>
            <a:pPr algn="just"/>
            <a:r>
              <a:rPr lang="ru-RU" dirty="0" smtClean="0"/>
              <a:t>Более гибкий технологический уклад внутри малых предприятий позволяет осуществить подбор условий труда и конструирование рабочего места с учетом рекомендаций ИПРИ, доработать основное и вспомогательное оборудование, провести организационные мероприятия, придумать рабочие места с  техническими приспособлениями,  отладить логистику  процессов. Безусловно, создание специальных рабочих мест имеет очень широкий диапазон трудозатрат в зависимости  от характера специальности.  Примеры мероприятий по созданию некоторых таких рабочих мест можно найти в Приложении.</a:t>
            </a:r>
          </a:p>
          <a:p>
            <a:pPr algn="just">
              <a:spcBef>
                <a:spcPts val="0"/>
              </a:spcBef>
            </a:pPr>
            <a:endParaRPr lang="ru-RU" dirty="0" smtClean="0"/>
          </a:p>
          <a:p>
            <a:pPr algn="just">
              <a:spcBef>
                <a:spcPts val="0"/>
              </a:spcBef>
            </a:pPr>
            <a:r>
              <a:rPr lang="ru-RU" dirty="0" smtClean="0"/>
              <a:t>При этом необходимо отметить, что люди с такими особенностями зачастую более внимательны и  лояльны,  дорожат своей работой и коллективом. Мы ценим наших сотрудников и это взаимно.  </a:t>
            </a:r>
          </a:p>
          <a:p>
            <a:pPr algn="just">
              <a:spcBef>
                <a:spcPts val="0"/>
              </a:spcBef>
            </a:pPr>
            <a:r>
              <a:rPr lang="ru-RU" dirty="0" smtClean="0"/>
              <a:t>Трудоустройство лиц с ограниченными возможностями имеет большой социальный аспект, особенно для моногородов и районных центров. Развивая данное направление мы, хотя бы отчасти,  решаем проблему кадровой обеспеченности предприятий народных художественных промыслов.</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14480" y="0"/>
            <a:ext cx="6000792" cy="428628"/>
          </a:xfrm>
        </p:spPr>
        <p:txBody>
          <a:bodyPr>
            <a:noAutofit/>
          </a:bodyPr>
          <a:lstStyle/>
          <a:p>
            <a:r>
              <a:rPr lang="ru-RU" sz="2400" b="1" dirty="0" smtClean="0">
                <a:solidFill>
                  <a:srgbClr val="FF0000"/>
                </a:solidFill>
              </a:rPr>
              <a:t>Законодательные инициативы</a:t>
            </a:r>
            <a:endParaRPr lang="ru-RU" sz="2400" b="1" dirty="0">
              <a:solidFill>
                <a:srgbClr val="FF0000"/>
              </a:solidFill>
            </a:endParaRPr>
          </a:p>
        </p:txBody>
      </p:sp>
      <p:sp>
        <p:nvSpPr>
          <p:cNvPr id="3" name="Подзаголовок 2"/>
          <p:cNvSpPr>
            <a:spLocks noGrp="1"/>
          </p:cNvSpPr>
          <p:nvPr>
            <p:ph type="subTitle" idx="1"/>
          </p:nvPr>
        </p:nvSpPr>
        <p:spPr>
          <a:xfrm>
            <a:off x="357158" y="500042"/>
            <a:ext cx="8358246" cy="2500330"/>
          </a:xfrm>
        </p:spPr>
        <p:txBody>
          <a:bodyPr>
            <a:normAutofit/>
          </a:bodyPr>
          <a:lstStyle/>
          <a:p>
            <a:pPr algn="l"/>
            <a:endParaRPr lang="ru-RU" sz="8000" dirty="0" smtClean="0">
              <a:solidFill>
                <a:schemeClr val="tx1"/>
              </a:solidFill>
            </a:endParaRPr>
          </a:p>
          <a:p>
            <a:pPr algn="just"/>
            <a:endParaRPr lang="ru-RU" sz="6400" dirty="0" smtClean="0">
              <a:solidFill>
                <a:schemeClr val="tx1"/>
              </a:solidFill>
            </a:endParaRPr>
          </a:p>
          <a:p>
            <a:endParaRPr lang="ru-RU" sz="4300" dirty="0">
              <a:solidFill>
                <a:schemeClr val="tx1"/>
              </a:solidFill>
            </a:endParaRPr>
          </a:p>
        </p:txBody>
      </p:sp>
      <p:sp>
        <p:nvSpPr>
          <p:cNvPr id="4" name="Прямоугольник 3"/>
          <p:cNvSpPr/>
          <p:nvPr/>
        </p:nvSpPr>
        <p:spPr>
          <a:xfrm>
            <a:off x="357158" y="662962"/>
            <a:ext cx="8358246" cy="6186309"/>
          </a:xfrm>
          <a:prstGeom prst="rect">
            <a:avLst/>
          </a:prstGeom>
        </p:spPr>
        <p:txBody>
          <a:bodyPr wrap="square">
            <a:spAutoFit/>
          </a:bodyPr>
          <a:lstStyle/>
          <a:p>
            <a:r>
              <a:rPr lang="ru-RU" dirty="0" smtClean="0">
                <a:latin typeface="Cambria" pitchFamily="18" charset="0"/>
                <a:ea typeface="Cambria" pitchFamily="18" charset="0"/>
              </a:rPr>
              <a:t>В соответствии со статьей статьями 20 и 21 Федерального закона «О социальной защите инвалидов в Российской Федерации» инвалидам предоставляются гарантии трудовой занятости путем установления в организациях квоты для приема на работу инвалидов и минимального количества специальных рабочих мест для инвалидов. </a:t>
            </a:r>
          </a:p>
          <a:p>
            <a:r>
              <a:rPr lang="ru-RU" dirty="0" smtClean="0">
                <a:latin typeface="Cambria" pitchFamily="18" charset="0"/>
                <a:ea typeface="Cambria" pitchFamily="18" charset="0"/>
              </a:rPr>
              <a:t>Вместе с тем выполнение требований о квотировании связано с определенными трудностями, особенно для крупных промышленных предприятий, где в силу технологических особенностей производства нет возможности осуществить такое трудоустройство без существенного нарушения законодательства в области охраны труда. </a:t>
            </a:r>
          </a:p>
          <a:p>
            <a:r>
              <a:rPr lang="ru-RU" dirty="0" smtClean="0">
                <a:latin typeface="Cambria" pitchFamily="18" charset="0"/>
                <a:ea typeface="Cambria" pitchFamily="18" charset="0"/>
              </a:rPr>
              <a:t>Поэтому значительная доля субъектов Российской Федерации предусмотрели в своих нормативных правовых актах альтернативные инструменты выполнения установленных квот.</a:t>
            </a:r>
          </a:p>
          <a:p>
            <a:r>
              <a:rPr lang="ru-RU" dirty="0" smtClean="0">
                <a:latin typeface="Cambria" pitchFamily="18" charset="0"/>
                <a:ea typeface="Cambria" pitchFamily="18" charset="0"/>
              </a:rPr>
              <a:t>В частности можно выделить следующие подобные инструменты:</a:t>
            </a:r>
          </a:p>
          <a:p>
            <a:pPr lvl="0">
              <a:buFont typeface="Wingdings" pitchFamily="2" charset="2"/>
              <a:buChar char="Ø"/>
            </a:pPr>
            <a:r>
              <a:rPr lang="ru-RU" dirty="0" smtClean="0">
                <a:latin typeface="Cambria" pitchFamily="18" charset="0"/>
                <a:ea typeface="Cambria" pitchFamily="18" charset="0"/>
              </a:rPr>
              <a:t>Аренда рабочих мест в других организациях в счет установленной квоты (предусмотрена законами Тюменской области, Тульской области, Омской области, Ханты-Мансийского автономного округа, Удмуртской Республики, Республики Хакасия, Республики Коми, Пермского края, Орловской области, Ярославской области).</a:t>
            </a:r>
          </a:p>
          <a:p>
            <a:pPr lvl="0">
              <a:buFont typeface="Wingdings" pitchFamily="2" charset="2"/>
              <a:buChar char="Ø"/>
            </a:pPr>
            <a:r>
              <a:rPr lang="ru-RU" dirty="0" smtClean="0">
                <a:latin typeface="Cambria" pitchFamily="18" charset="0"/>
                <a:ea typeface="Cambria" pitchFamily="18" charset="0"/>
              </a:rPr>
              <a:t>Создание по договоренности между работодателями совместных специальных цехов. </a:t>
            </a:r>
          </a:p>
          <a:p>
            <a:pPr lvl="0"/>
            <a:r>
              <a:rPr lang="ru-RU" dirty="0" smtClean="0">
                <a:latin typeface="Cambria" pitchFamily="18" charset="0"/>
                <a:ea typeface="Cambria" pitchFamily="18" charset="0"/>
              </a:rPr>
              <a:t> </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14480" y="214290"/>
            <a:ext cx="6000792" cy="500066"/>
          </a:xfrm>
        </p:spPr>
        <p:txBody>
          <a:bodyPr>
            <a:noAutofit/>
          </a:bodyPr>
          <a:lstStyle/>
          <a:p>
            <a:r>
              <a:rPr lang="ru-RU" sz="2400" b="1" dirty="0" smtClean="0">
                <a:solidFill>
                  <a:srgbClr val="FF0000"/>
                </a:solidFill>
              </a:rPr>
              <a:t>Законодательные инициативы</a:t>
            </a:r>
            <a:endParaRPr lang="ru-RU" sz="2400" b="1" dirty="0">
              <a:solidFill>
                <a:srgbClr val="FF0000"/>
              </a:solidFill>
            </a:endParaRPr>
          </a:p>
        </p:txBody>
      </p:sp>
      <p:sp>
        <p:nvSpPr>
          <p:cNvPr id="3" name="Подзаголовок 2"/>
          <p:cNvSpPr>
            <a:spLocks noGrp="1"/>
          </p:cNvSpPr>
          <p:nvPr>
            <p:ph type="subTitle" idx="1"/>
          </p:nvPr>
        </p:nvSpPr>
        <p:spPr>
          <a:xfrm>
            <a:off x="357158" y="500042"/>
            <a:ext cx="8358246" cy="2500330"/>
          </a:xfrm>
        </p:spPr>
        <p:txBody>
          <a:bodyPr>
            <a:normAutofit/>
          </a:bodyPr>
          <a:lstStyle/>
          <a:p>
            <a:pPr algn="l"/>
            <a:endParaRPr lang="ru-RU" sz="8000" dirty="0" smtClean="0">
              <a:solidFill>
                <a:schemeClr val="tx1"/>
              </a:solidFill>
            </a:endParaRPr>
          </a:p>
          <a:p>
            <a:pPr algn="l"/>
            <a:endParaRPr lang="ru-RU" sz="8000" dirty="0" smtClean="0">
              <a:solidFill>
                <a:schemeClr val="tx1"/>
              </a:solidFill>
            </a:endParaRPr>
          </a:p>
          <a:p>
            <a:pPr algn="just"/>
            <a:endParaRPr lang="ru-RU" sz="6400" dirty="0" smtClean="0">
              <a:solidFill>
                <a:schemeClr val="tx1"/>
              </a:solidFill>
            </a:endParaRPr>
          </a:p>
          <a:p>
            <a:endParaRPr lang="ru-RU" sz="4300" dirty="0">
              <a:solidFill>
                <a:schemeClr val="tx1"/>
              </a:solidFill>
            </a:endParaRPr>
          </a:p>
        </p:txBody>
      </p:sp>
      <p:sp>
        <p:nvSpPr>
          <p:cNvPr id="4" name="Прямоугольник 3"/>
          <p:cNvSpPr/>
          <p:nvPr/>
        </p:nvSpPr>
        <p:spPr>
          <a:xfrm>
            <a:off x="357158" y="785793"/>
            <a:ext cx="8501122" cy="5632311"/>
          </a:xfrm>
          <a:prstGeom prst="rect">
            <a:avLst/>
          </a:prstGeom>
        </p:spPr>
        <p:txBody>
          <a:bodyPr wrap="square">
            <a:spAutoFit/>
          </a:bodyPr>
          <a:lstStyle/>
          <a:p>
            <a:pPr lvl="0">
              <a:buFont typeface="Wingdings" pitchFamily="2" charset="2"/>
              <a:buChar char="Ø"/>
            </a:pPr>
            <a:endParaRPr lang="ru-RU" dirty="0" smtClean="0">
              <a:latin typeface="Cambria" pitchFamily="18" charset="0"/>
              <a:ea typeface="Cambria" pitchFamily="18" charset="0"/>
            </a:endParaRPr>
          </a:p>
          <a:p>
            <a:pPr lvl="0">
              <a:buFont typeface="Wingdings" pitchFamily="2" charset="2"/>
              <a:buChar char="Ø"/>
            </a:pPr>
            <a:r>
              <a:rPr lang="ru-RU" dirty="0" smtClean="0">
                <a:latin typeface="Cambria" pitchFamily="18" charset="0"/>
                <a:ea typeface="Cambria" pitchFamily="18" charset="0"/>
              </a:rPr>
              <a:t> «Компенсация» квот при взаимодействии с общественными организациями инвалидов, включая размещение работодателем в таких организациях производственного заказа, финансирование создание у них рабочих мест (предусмотрено законами Белгородской области, Липецкой области, Тульской области, Архангельской области, Мурманской области, Орловской области). </a:t>
            </a:r>
          </a:p>
          <a:p>
            <a:r>
              <a:rPr lang="ru-RU" dirty="0" smtClean="0">
                <a:latin typeface="Cambria" pitchFamily="18" charset="0"/>
                <a:ea typeface="Cambria" pitchFamily="18" charset="0"/>
              </a:rPr>
              <a:t>С 2017 года такой альтернативный механизм трудоустройства инвалидов, как форма реализации установленных квот был принят и на территории Кировской области. </a:t>
            </a:r>
          </a:p>
          <a:p>
            <a:endParaRPr lang="ru-RU" dirty="0" smtClean="0">
              <a:latin typeface="Cambria" pitchFamily="18" charset="0"/>
              <a:ea typeface="Cambria" pitchFamily="18" charset="0"/>
            </a:endParaRPr>
          </a:p>
          <a:p>
            <a:r>
              <a:rPr lang="ru-RU" dirty="0" smtClean="0">
                <a:latin typeface="Cambria" pitchFamily="18" charset="0"/>
                <a:ea typeface="Cambria" pitchFamily="18" charset="0"/>
              </a:rPr>
              <a:t>Насколько такие подходы  будут эффективны – покажет время. Однако нельзя не признать,  что уже на сегодняшний день существуют достаточно успешные практики такого взаимодействия. </a:t>
            </a:r>
          </a:p>
          <a:p>
            <a:endParaRPr lang="ru-RU" dirty="0" smtClean="0">
              <a:latin typeface="Cambria" pitchFamily="18" charset="0"/>
              <a:ea typeface="Cambria" pitchFamily="18" charset="0"/>
            </a:endParaRPr>
          </a:p>
          <a:p>
            <a:r>
              <a:rPr lang="ru-RU" dirty="0" smtClean="0">
                <a:latin typeface="Cambria" pitchFamily="18" charset="0"/>
                <a:ea typeface="Cambria" pitchFamily="18" charset="0"/>
              </a:rPr>
              <a:t>При этом, организации народных художественных промыслов могут выступить  с инициативой на местах о необходимости  расширения списка участников данного механизма за счет субъектов малого предпринимательства сферы народных  художественных промыслов и (или) </a:t>
            </a:r>
          </a:p>
          <a:p>
            <a:r>
              <a:rPr lang="ru-RU" dirty="0" smtClean="0">
                <a:latin typeface="Cambria" pitchFamily="18" charset="0"/>
                <a:ea typeface="Cambria" pitchFamily="18" charset="0"/>
              </a:rPr>
              <a:t>за счет субъектов социального предпринимательства.</a:t>
            </a:r>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85918" y="0"/>
            <a:ext cx="6000792" cy="500042"/>
          </a:xfrm>
        </p:spPr>
        <p:txBody>
          <a:bodyPr>
            <a:normAutofit/>
          </a:bodyPr>
          <a:lstStyle/>
          <a:p>
            <a:r>
              <a:rPr lang="ru-RU" sz="2400" b="1" dirty="0" smtClean="0">
                <a:solidFill>
                  <a:srgbClr val="FF0000"/>
                </a:solidFill>
              </a:rPr>
              <a:t>Социальное предпринимательство</a:t>
            </a:r>
            <a:endParaRPr lang="ru-RU" sz="2400" b="1" dirty="0">
              <a:solidFill>
                <a:srgbClr val="FF0000"/>
              </a:solidFill>
            </a:endParaRPr>
          </a:p>
        </p:txBody>
      </p:sp>
      <p:sp>
        <p:nvSpPr>
          <p:cNvPr id="3" name="Подзаголовок 2"/>
          <p:cNvSpPr>
            <a:spLocks noGrp="1"/>
          </p:cNvSpPr>
          <p:nvPr>
            <p:ph type="subTitle" idx="1"/>
          </p:nvPr>
        </p:nvSpPr>
        <p:spPr>
          <a:xfrm>
            <a:off x="214282" y="500042"/>
            <a:ext cx="8572560" cy="6143644"/>
          </a:xfrm>
        </p:spPr>
        <p:txBody>
          <a:bodyPr>
            <a:normAutofit fontScale="25000" lnSpcReduction="20000"/>
          </a:bodyPr>
          <a:lstStyle/>
          <a:p>
            <a:pPr algn="just">
              <a:spcBef>
                <a:spcPts val="0"/>
              </a:spcBef>
            </a:pPr>
            <a:r>
              <a:rPr lang="ru-RU" sz="8000" dirty="0" smtClean="0">
                <a:solidFill>
                  <a:schemeClr val="tx1"/>
                </a:solidFill>
                <a:ea typeface="Cambria" pitchFamily="18" charset="0"/>
              </a:rPr>
              <a:t>Можно предположить, что социальное предпринимательство – это бизнес в социальной сфере. Но это не совсем так. В сферах образования, здравоохранения, культуры, социального обслуживания существует много возможностей для предпринимательства, но это обычный бизнес. </a:t>
            </a:r>
          </a:p>
          <a:p>
            <a:pPr algn="just">
              <a:spcBef>
                <a:spcPts val="0"/>
              </a:spcBef>
            </a:pPr>
            <a:endParaRPr lang="ru-RU" sz="8000" dirty="0" smtClean="0">
              <a:solidFill>
                <a:schemeClr val="tx1"/>
              </a:solidFill>
              <a:ea typeface="Cambria" pitchFamily="18" charset="0"/>
            </a:endParaRPr>
          </a:p>
          <a:p>
            <a:pPr algn="just">
              <a:spcBef>
                <a:spcPts val="0"/>
              </a:spcBef>
            </a:pPr>
            <a:r>
              <a:rPr lang="ru-RU" sz="8000" dirty="0" smtClean="0">
                <a:solidFill>
                  <a:schemeClr val="tx1"/>
                </a:solidFill>
                <a:ea typeface="Cambria" pitchFamily="18" charset="0"/>
              </a:rPr>
              <a:t>Социальное предпринимательство выделяется тем, как оно работает. </a:t>
            </a:r>
          </a:p>
          <a:p>
            <a:pPr algn="just" fontAlgn="base">
              <a:spcBef>
                <a:spcPts val="0"/>
              </a:spcBef>
            </a:pPr>
            <a:r>
              <a:rPr lang="ru-RU" sz="8000" dirty="0" smtClean="0">
                <a:solidFill>
                  <a:schemeClr val="tx1"/>
                </a:solidFill>
                <a:ea typeface="Cambria" pitchFamily="18" charset="0"/>
              </a:rPr>
              <a:t>Оно решает социальные проблемы изобретая или сочетая разнообразные ресурсы так, чтобы создать автономную, способную к расширению работающую организацию, нацеленную на общественные перемены, </a:t>
            </a:r>
            <a:r>
              <a:rPr lang="ru-RU" sz="8000" b="1" dirty="0" smtClean="0">
                <a:solidFill>
                  <a:schemeClr val="tx1"/>
                </a:solidFill>
                <a:ea typeface="Cambria" pitchFamily="18" charset="0"/>
              </a:rPr>
              <a:t>осуществляет выпуск социально значимых товаров и услуг с минимальной долей прибыли. </a:t>
            </a:r>
          </a:p>
          <a:p>
            <a:pPr algn="just" fontAlgn="base">
              <a:spcBef>
                <a:spcPts val="0"/>
              </a:spcBef>
            </a:pPr>
            <a:r>
              <a:rPr lang="ru-RU" sz="8000" dirty="0" smtClean="0">
                <a:solidFill>
                  <a:schemeClr val="tx1"/>
                </a:solidFill>
                <a:ea typeface="Cambria" pitchFamily="18" charset="0"/>
              </a:rPr>
              <a:t>Встает вопрос о выборе социальных групп. В определении указываются пожилые, несовершеннолетние, женщины с детьми, граждане в трудной жизненной ситуации. Выпали сельские жители, которые может и не находятся в «трудной жизненной ситуации», но очень нуждаются в услугах социальных предпринимателей или могут сами выступать субъектами социального предпринимательства. Все экологические проекты, социальный туризм, забота о животных, спорт и здоровый образ жизни, благоустройство и еще многое другое. Определение стоит выстраивать не через описание целевых групп, а скорее через описание  предмета деятельности. </a:t>
            </a:r>
          </a:p>
          <a:p>
            <a:pPr algn="just">
              <a:spcBef>
                <a:spcPts val="0"/>
              </a:spcBef>
            </a:pPr>
            <a:r>
              <a:rPr lang="ru-RU" sz="8000" b="1" dirty="0" smtClean="0">
                <a:solidFill>
                  <a:schemeClr val="tx1"/>
                </a:solidFill>
                <a:ea typeface="Cambria" pitchFamily="18" charset="0"/>
              </a:rPr>
              <a:t>И главное -  культура и сохранение традиций, народные художественные промыслы - все это в законодательном поле пока не считается  социальным предпринимательством</a:t>
            </a:r>
            <a:r>
              <a:rPr lang="ru-RU" sz="8000" dirty="0" smtClean="0">
                <a:solidFill>
                  <a:schemeClr val="tx1"/>
                </a:solidFill>
                <a:ea typeface="Cambria" pitchFamily="18" charset="0"/>
              </a:rPr>
              <a:t>. </a:t>
            </a:r>
          </a:p>
          <a:p>
            <a:pPr algn="just">
              <a:spcBef>
                <a:spcPts val="0"/>
              </a:spcBef>
            </a:pPr>
            <a:r>
              <a:rPr lang="ru-RU" sz="8000" dirty="0" smtClean="0">
                <a:solidFill>
                  <a:schemeClr val="tx1"/>
                </a:solidFill>
                <a:ea typeface="Cambria" pitchFamily="18" charset="0"/>
              </a:rPr>
              <a:t>.  </a:t>
            </a:r>
          </a:p>
          <a:p>
            <a:pPr algn="l"/>
            <a:endParaRPr lang="ru-RU" sz="3400" dirty="0" smtClean="0">
              <a:solidFill>
                <a:schemeClr val="tx1"/>
              </a:solidFill>
            </a:endParaRPr>
          </a:p>
          <a:p>
            <a:pPr algn="just"/>
            <a:endParaRPr lang="ru-RU" sz="4900" dirty="0" smtClean="0">
              <a:solidFill>
                <a:schemeClr val="bg1"/>
              </a:solidFill>
            </a:endParaRPr>
          </a:p>
          <a:p>
            <a:endParaRPr lang="ru-RU" sz="43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000232" y="142852"/>
            <a:ext cx="5491412" cy="285752"/>
          </a:xfrm>
        </p:spPr>
        <p:txBody>
          <a:bodyPr>
            <a:noAutofit/>
          </a:bodyPr>
          <a:lstStyle/>
          <a:p>
            <a:r>
              <a:rPr lang="ru-RU" sz="2800" b="1" dirty="0" smtClean="0">
                <a:solidFill>
                  <a:srgbClr val="C00000"/>
                </a:solidFill>
              </a:rPr>
              <a:t>Законодательные инициативы</a:t>
            </a:r>
            <a:endParaRPr lang="ru-RU" sz="2800" b="1" dirty="0">
              <a:solidFill>
                <a:srgbClr val="C00000"/>
              </a:solidFill>
            </a:endParaRPr>
          </a:p>
        </p:txBody>
      </p:sp>
      <p:sp>
        <p:nvSpPr>
          <p:cNvPr id="3" name="Подзаголовок 2"/>
          <p:cNvSpPr>
            <a:spLocks noGrp="1"/>
          </p:cNvSpPr>
          <p:nvPr>
            <p:ph type="subTitle" idx="1"/>
          </p:nvPr>
        </p:nvSpPr>
        <p:spPr>
          <a:xfrm>
            <a:off x="214282" y="571480"/>
            <a:ext cx="8715436" cy="6072230"/>
          </a:xfrm>
        </p:spPr>
        <p:txBody>
          <a:bodyPr>
            <a:noAutofit/>
          </a:bodyPr>
          <a:lstStyle/>
          <a:p>
            <a:pPr algn="l">
              <a:buFont typeface="Wingdings" pitchFamily="2" charset="2"/>
              <a:buChar char="Ø"/>
            </a:pPr>
            <a:r>
              <a:rPr lang="ru-RU" sz="1900" dirty="0" smtClean="0">
                <a:solidFill>
                  <a:schemeClr val="tx1"/>
                </a:solidFill>
                <a:latin typeface="Cambria" pitchFamily="18" charset="0"/>
                <a:ea typeface="Cambria" pitchFamily="18" charset="0"/>
              </a:rPr>
              <a:t>Крайне важно, предусмотреть включение производств народных художественных промыслов в Перечень видов деятельности, попадающих под определение «Социальное предпринимательство» в рассматриваемый в настоящее время законопроект « О внесении изменений в Федеральный закон «О развитии малого и среднего предпринимательства в Российской Федерации» (в части закрепления понятий «социальное предпринимательство», «социальное предприятие»)» </a:t>
            </a:r>
          </a:p>
          <a:p>
            <a:pPr algn="l">
              <a:buFont typeface="Wingdings" pitchFamily="2" charset="2"/>
              <a:buChar char="Ø"/>
            </a:pPr>
            <a:r>
              <a:rPr lang="ru-RU" sz="1900" dirty="0" smtClean="0">
                <a:solidFill>
                  <a:schemeClr val="tx1"/>
                </a:solidFill>
                <a:latin typeface="Cambria" pitchFamily="18" charset="0"/>
                <a:ea typeface="Cambria" pitchFamily="18" charset="0"/>
              </a:rPr>
              <a:t>В качестве стимулирующих мер также необходимо предусмотреть  при заключении договора на  компенсацию  затрат работодателя  на оснащение рабочего места инвалида   более широкий диапазон выделяемых средств. Для рабочих мест по специальностям общего характера сумма компенсации может быть минимальной, согласно сметы. Но, при создании рабочего места, связанного с внесением конструктивных изменений в процессы, механизмы, аппараты, агрегаты, следует  учесть затраты на проектирование, конструирование таких рабочих мест  в более дорогой стоимости. </a:t>
            </a:r>
          </a:p>
          <a:p>
            <a:pPr algn="l"/>
            <a:r>
              <a:rPr lang="ru-RU" sz="1900" dirty="0" smtClean="0">
                <a:solidFill>
                  <a:schemeClr val="tx1"/>
                </a:solidFill>
                <a:latin typeface="Cambria" pitchFamily="18" charset="0"/>
                <a:ea typeface="Cambria" pitchFamily="18" charset="0"/>
              </a:rPr>
              <a:t>Площадкой для обсуждения и продвижения соответствующих инициатив может служить созданная в 2016 году при Комитете Государственной Думы по образованию и науке рабочая группа по совершенствованию законодательства в сфере народных художественных промыслов.</a:t>
            </a:r>
          </a:p>
          <a:p>
            <a:endParaRPr lang="ru-RU" sz="165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85786" y="0"/>
            <a:ext cx="7286676" cy="714356"/>
          </a:xfrm>
        </p:spPr>
        <p:txBody>
          <a:bodyPr>
            <a:noAutofit/>
          </a:bodyPr>
          <a:lstStyle/>
          <a:p>
            <a:r>
              <a:rPr lang="ru-RU" sz="1800" b="1" dirty="0" smtClean="0">
                <a:solidFill>
                  <a:srgbClr val="FF0000"/>
                </a:solidFill>
              </a:rPr>
              <a:t>Характеристика рабочего места по профессии</a:t>
            </a:r>
            <a:br>
              <a:rPr lang="ru-RU" sz="1800" b="1" dirty="0" smtClean="0">
                <a:solidFill>
                  <a:srgbClr val="FF0000"/>
                </a:solidFill>
              </a:rPr>
            </a:br>
            <a:r>
              <a:rPr lang="ru-RU" sz="1800" b="1" dirty="0" smtClean="0">
                <a:solidFill>
                  <a:srgbClr val="FF0000"/>
                </a:solidFill>
              </a:rPr>
              <a:t> «Изготовитель художественных изделий из лозы и бересты»</a:t>
            </a:r>
            <a:endParaRPr lang="ru-RU" sz="1800" b="1" dirty="0">
              <a:solidFill>
                <a:srgbClr val="FF0000"/>
              </a:solidFill>
            </a:endParaRPr>
          </a:p>
        </p:txBody>
      </p:sp>
      <p:sp>
        <p:nvSpPr>
          <p:cNvPr id="3" name="Подзаголовок 2"/>
          <p:cNvSpPr>
            <a:spLocks noGrp="1"/>
          </p:cNvSpPr>
          <p:nvPr>
            <p:ph type="subTitle" idx="1"/>
          </p:nvPr>
        </p:nvSpPr>
        <p:spPr>
          <a:xfrm>
            <a:off x="214282" y="642942"/>
            <a:ext cx="8715436" cy="6215058"/>
          </a:xfrm>
        </p:spPr>
        <p:txBody>
          <a:bodyPr>
            <a:noAutofit/>
          </a:bodyPr>
          <a:lstStyle/>
          <a:p>
            <a:pPr algn="l">
              <a:spcBef>
                <a:spcPts val="0"/>
              </a:spcBef>
            </a:pPr>
            <a:r>
              <a:rPr lang="ru-RU" sz="1800" dirty="0" smtClean="0">
                <a:solidFill>
                  <a:schemeClr val="tx1"/>
                </a:solidFill>
              </a:rPr>
              <a:t>Работа по данной профессии предполагает:  плетение из прута и ленты ивы, бересты, включая подготовительные операции, нарезки, расслоения,  вырезания, замачивания, шелушения, сплющивания, склеивания, создание  защитно-декоративных покрытий, включая элементы столярно-сборочных работ.</a:t>
            </a:r>
          </a:p>
          <a:p>
            <a:pPr algn="l">
              <a:spcBef>
                <a:spcPts val="0"/>
              </a:spcBef>
            </a:pPr>
            <a:r>
              <a:rPr lang="ru-RU" sz="1800" dirty="0" smtClean="0">
                <a:solidFill>
                  <a:schemeClr val="tx1"/>
                </a:solidFill>
              </a:rPr>
              <a:t> Рабочее место включает в себя часть пространства производственного помещения, на котором размещены необходимые для  облегчения труда  рабочему, выполняющему данные операции:</a:t>
            </a:r>
          </a:p>
          <a:p>
            <a:pPr algn="l">
              <a:spcBef>
                <a:spcPts val="0"/>
              </a:spcBef>
            </a:pPr>
            <a:r>
              <a:rPr lang="ru-RU" sz="1800" dirty="0" smtClean="0">
                <a:solidFill>
                  <a:schemeClr val="tx1"/>
                </a:solidFill>
              </a:rPr>
              <a:t>стол рабочий, стул, регулируемый по высоте и углу наклона спинки; шкаф для хранения спецодежды; устройство для нарезки бересты (доработанный уничтожитель бумажный) ; электромеханический ручной инструмент в ассортименте; стеллаж </a:t>
            </a:r>
            <a:r>
              <a:rPr lang="ru-RU" sz="1800" dirty="0" err="1" smtClean="0">
                <a:solidFill>
                  <a:schemeClr val="tx1"/>
                </a:solidFill>
              </a:rPr>
              <a:t>сборно</a:t>
            </a:r>
            <a:r>
              <a:rPr lang="ru-RU" sz="1800" dirty="0" smtClean="0">
                <a:solidFill>
                  <a:schemeClr val="tx1"/>
                </a:solidFill>
              </a:rPr>
              <a:t> –разборный для размещения , хранения и просушивания заготовок;  </a:t>
            </a:r>
          </a:p>
          <a:p>
            <a:pPr algn="l">
              <a:spcBef>
                <a:spcPts val="0"/>
              </a:spcBef>
            </a:pPr>
            <a:r>
              <a:rPr lang="ru-RU" sz="1800" dirty="0" smtClean="0">
                <a:solidFill>
                  <a:schemeClr val="tx1"/>
                </a:solidFill>
              </a:rPr>
              <a:t>Рабочее место создано для сотрудника имеющего инвалидность по слуху с полным отсутствием речевых и слуховых функций. </a:t>
            </a:r>
          </a:p>
          <a:p>
            <a:pPr algn="l">
              <a:spcBef>
                <a:spcPts val="0"/>
              </a:spcBef>
            </a:pPr>
            <a:r>
              <a:rPr lang="ru-RU" sz="1800" dirty="0" smtClean="0">
                <a:solidFill>
                  <a:schemeClr val="tx1"/>
                </a:solidFill>
              </a:rPr>
              <a:t>Для визуализации технических заданий, обучения и выстраивания коммуникации с руководителем подразделения и технологом,  РМ оснащено ПК с выходом в интернет и цветным принтером для  распечатывания эскизов и фотографий. Предусмотрен сидячий характер труда, механизация ручных операций, высокая степень освещенности, комфортные климатические условия. На случай непредвиденных обстоятельств или внезапного ухудшения самочувствия, в шаговой доступности РМ  сотрудника смонтирована система звуковой сигнализации.  </a:t>
            </a:r>
          </a:p>
          <a:p>
            <a:pPr algn="l">
              <a:spcBef>
                <a:spcPts val="0"/>
              </a:spcBef>
            </a:pPr>
            <a:r>
              <a:rPr lang="ru-RU" sz="1800" dirty="0" smtClean="0">
                <a:solidFill>
                  <a:schemeClr val="tx1"/>
                </a:solidFill>
              </a:rPr>
              <a:t>Помещение мастерской,  включающее в себя данное рабочее место,  оборудовано  раздевалкой, санузлом, комнатой приема пищи, имеется постоянная сотовая связь.</a:t>
            </a:r>
          </a:p>
          <a:p>
            <a:pPr algn="l">
              <a:spcBef>
                <a:spcPts val="0"/>
              </a:spcBef>
            </a:pPr>
            <a:endParaRPr lang="ru-RU" sz="1650"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57158" y="71414"/>
            <a:ext cx="8143932" cy="642942"/>
          </a:xfrm>
        </p:spPr>
        <p:txBody>
          <a:bodyPr>
            <a:noAutofit/>
          </a:bodyPr>
          <a:lstStyle/>
          <a:p>
            <a:r>
              <a:rPr lang="ru-RU" sz="1800" b="1" dirty="0" smtClean="0">
                <a:solidFill>
                  <a:srgbClr val="FF0000"/>
                </a:solidFill>
              </a:rPr>
              <a:t>Характеристика рабочего места по специальности   </a:t>
            </a:r>
            <a:br>
              <a:rPr lang="ru-RU" sz="1800" b="1" dirty="0" smtClean="0">
                <a:solidFill>
                  <a:srgbClr val="FF0000"/>
                </a:solidFill>
              </a:rPr>
            </a:br>
            <a:r>
              <a:rPr lang="ru-RU" sz="1800" b="1" dirty="0" smtClean="0">
                <a:solidFill>
                  <a:srgbClr val="FF0000"/>
                </a:solidFill>
              </a:rPr>
              <a:t> «Оператор  печатного  оборудования»</a:t>
            </a:r>
            <a:endParaRPr lang="ru-RU" sz="2800" b="1" dirty="0">
              <a:solidFill>
                <a:srgbClr val="C00000"/>
              </a:solidFill>
            </a:endParaRPr>
          </a:p>
        </p:txBody>
      </p:sp>
      <p:sp>
        <p:nvSpPr>
          <p:cNvPr id="3" name="Подзаголовок 2"/>
          <p:cNvSpPr>
            <a:spLocks noGrp="1"/>
          </p:cNvSpPr>
          <p:nvPr>
            <p:ph type="subTitle" idx="1"/>
          </p:nvPr>
        </p:nvSpPr>
        <p:spPr>
          <a:xfrm>
            <a:off x="214282" y="571480"/>
            <a:ext cx="8715436" cy="6072230"/>
          </a:xfrm>
        </p:spPr>
        <p:txBody>
          <a:bodyPr>
            <a:noAutofit/>
          </a:bodyPr>
          <a:lstStyle/>
          <a:p>
            <a:pPr algn="l">
              <a:spcBef>
                <a:spcPts val="0"/>
              </a:spcBef>
            </a:pPr>
            <a:r>
              <a:rPr lang="ru-RU" sz="1600" dirty="0" smtClean="0">
                <a:solidFill>
                  <a:schemeClr val="tx1"/>
                </a:solidFill>
              </a:rPr>
              <a:t>Работа по данной профессии предполагает последовательное выполнение нескольких несложных краткосрочных в течение смены операций. </a:t>
            </a:r>
          </a:p>
          <a:p>
            <a:pPr algn="l">
              <a:spcBef>
                <a:spcPts val="0"/>
              </a:spcBef>
            </a:pPr>
            <a:r>
              <a:rPr lang="ru-RU" sz="1600" dirty="0" smtClean="0">
                <a:solidFill>
                  <a:schemeClr val="tx1"/>
                </a:solidFill>
              </a:rPr>
              <a:t> Печатное оборудование марки  </a:t>
            </a:r>
            <a:r>
              <a:rPr lang="en-US" sz="1600" dirty="0" smtClean="0">
                <a:solidFill>
                  <a:schemeClr val="tx1"/>
                </a:solidFill>
              </a:rPr>
              <a:t>HP DREAMJET</a:t>
            </a:r>
            <a:r>
              <a:rPr lang="ru-RU" sz="1600" dirty="0" smtClean="0">
                <a:solidFill>
                  <a:schemeClr val="tx1"/>
                </a:solidFill>
              </a:rPr>
              <a:t>-329 </a:t>
            </a:r>
            <a:r>
              <a:rPr lang="en-US" sz="1600" dirty="0" smtClean="0">
                <a:solidFill>
                  <a:schemeClr val="tx1"/>
                </a:solidFill>
              </a:rPr>
              <a:t>Miracle </a:t>
            </a:r>
            <a:r>
              <a:rPr lang="ru-RU" sz="1600" dirty="0" smtClean="0">
                <a:solidFill>
                  <a:schemeClr val="tx1"/>
                </a:solidFill>
              </a:rPr>
              <a:t>представляет собою специальный принтер для нанесения декоративных покрытий по  дереву,  фанере, массиву, стеклу  и любым другим листовым материалам. </a:t>
            </a:r>
          </a:p>
          <a:p>
            <a:pPr algn="l">
              <a:spcBef>
                <a:spcPts val="0"/>
              </a:spcBef>
            </a:pPr>
            <a:r>
              <a:rPr lang="ru-RU" sz="1600" dirty="0" smtClean="0">
                <a:solidFill>
                  <a:schemeClr val="tx1"/>
                </a:solidFill>
              </a:rPr>
              <a:t> В задачу оператора входит поместить в лоток принтера отрез листового материала,</a:t>
            </a:r>
          </a:p>
          <a:p>
            <a:pPr algn="l">
              <a:spcBef>
                <a:spcPts val="0"/>
              </a:spcBef>
            </a:pPr>
            <a:r>
              <a:rPr lang="ru-RU" sz="1600" dirty="0" smtClean="0">
                <a:solidFill>
                  <a:schemeClr val="tx1"/>
                </a:solidFill>
              </a:rPr>
              <a:t>поместить файл-карту с рисунком в разъем,  нажать кнопку пуск, наблюдать за процессом печати, по окончании достать материал и положить его на перекатной стеллаж  для просушивания.</a:t>
            </a:r>
          </a:p>
          <a:p>
            <a:pPr algn="l">
              <a:spcBef>
                <a:spcPts val="0"/>
              </a:spcBef>
            </a:pPr>
            <a:r>
              <a:rPr lang="ru-RU" sz="1600" dirty="0" smtClean="0">
                <a:solidFill>
                  <a:schemeClr val="tx1"/>
                </a:solidFill>
              </a:rPr>
              <a:t>Данная печатная установка идеально подходит для обеспечения рабочего места инвалида.   Она безопасна (в ней исключена полностью возможность </a:t>
            </a:r>
            <a:r>
              <a:rPr lang="ru-RU" sz="1600" dirty="0" err="1" smtClean="0">
                <a:solidFill>
                  <a:schemeClr val="tx1"/>
                </a:solidFill>
              </a:rPr>
              <a:t>травмирования</a:t>
            </a:r>
            <a:r>
              <a:rPr lang="ru-RU" sz="1600" dirty="0" smtClean="0">
                <a:solidFill>
                  <a:schemeClr val="tx1"/>
                </a:solidFill>
              </a:rPr>
              <a:t>),  компактна, проста в обслуживании, имеет низкий уровень шумовой нагрузки, применены настройки на работу в низкоскоростном режиме, удобна в эксплуатации.</a:t>
            </a:r>
          </a:p>
          <a:p>
            <a:pPr algn="l">
              <a:spcBef>
                <a:spcPts val="0"/>
              </a:spcBef>
            </a:pPr>
            <a:r>
              <a:rPr lang="ru-RU" sz="1600" dirty="0" smtClean="0">
                <a:solidFill>
                  <a:schemeClr val="tx1"/>
                </a:solidFill>
              </a:rPr>
              <a:t>Рабочее место включает в себя часть пространства производственного                 помещения, на котором размещены:</a:t>
            </a:r>
          </a:p>
          <a:p>
            <a:pPr algn="l">
              <a:spcBef>
                <a:spcPts val="0"/>
              </a:spcBef>
            </a:pPr>
            <a:r>
              <a:rPr lang="ru-RU" sz="1600" dirty="0" smtClean="0">
                <a:solidFill>
                  <a:schemeClr val="tx1"/>
                </a:solidFill>
              </a:rPr>
              <a:t>- печатное устройство, поднятое на комфортную для сотрудника высоту, со  специальным приспособлением для опоры;</a:t>
            </a:r>
          </a:p>
          <a:p>
            <a:pPr algn="l">
              <a:spcBef>
                <a:spcPts val="0"/>
              </a:spcBef>
            </a:pPr>
            <a:r>
              <a:rPr lang="ru-RU" sz="1600" dirty="0" smtClean="0">
                <a:solidFill>
                  <a:schemeClr val="tx1"/>
                </a:solidFill>
              </a:rPr>
              <a:t>- стул, регулируемый по высоте и углу наклона спинки; </a:t>
            </a:r>
          </a:p>
          <a:p>
            <a:pPr algn="l">
              <a:spcBef>
                <a:spcPts val="0"/>
              </a:spcBef>
            </a:pPr>
            <a:r>
              <a:rPr lang="ru-RU" sz="1600" dirty="0" smtClean="0">
                <a:solidFill>
                  <a:schemeClr val="tx1"/>
                </a:solidFill>
              </a:rPr>
              <a:t>- перекатной стеллаж  для полуфабриката;</a:t>
            </a:r>
          </a:p>
          <a:p>
            <a:pPr algn="l">
              <a:spcBef>
                <a:spcPts val="0"/>
              </a:spcBef>
            </a:pPr>
            <a:r>
              <a:rPr lang="ru-RU" sz="1600" dirty="0" smtClean="0">
                <a:solidFill>
                  <a:schemeClr val="tx1"/>
                </a:solidFill>
              </a:rPr>
              <a:t>Рабочее место создано для сотрудника имеющего ограничения по состоянию здоровья. Проект  оснащения реализуется с учетом профессии, характера выполняемых работ и в соответствии с рекомендациями ИПРИ. Предусмотрен  на 60% сидячий характер труда, поза наклон не более 10% рабочей смены, отсутствуют поднятие – перемещение тяжестей, интенсивная нагрузка, частое  переключение внимания. В помещении мастерской комфортные климатические условия,  имеется  кнопка экстренного вызова на случай ухудшения самочувствия.</a:t>
            </a:r>
          </a:p>
          <a:p>
            <a:pPr algn="l">
              <a:spcBef>
                <a:spcPts val="0"/>
              </a:spcBef>
            </a:pPr>
            <a:endParaRPr lang="ru-RU" sz="1600" dirty="0">
              <a:solidFill>
                <a:schemeClr val="tx1"/>
              </a:solidFill>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626</TotalTime>
  <Words>1225</Words>
  <Application>Microsoft Office PowerPoint</Application>
  <PresentationFormat>Экран (4:3)</PresentationFormat>
  <Paragraphs>102</Paragraphs>
  <Slides>11</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11</vt:i4>
      </vt:variant>
    </vt:vector>
  </HeadingPairs>
  <TitlesOfParts>
    <vt:vector size="17" baseType="lpstr">
      <vt:lpstr>Arial</vt:lpstr>
      <vt:lpstr>Calibri</vt:lpstr>
      <vt:lpstr>Cambria</vt:lpstr>
      <vt:lpstr>Times New Roman</vt:lpstr>
      <vt:lpstr>Wingdings</vt:lpstr>
      <vt:lpstr>Тема Office</vt:lpstr>
      <vt:lpstr>ООО «Азимут»  производство  изделий народных художественных промыслов</vt:lpstr>
      <vt:lpstr>Обучение и популяризация. Трудоустройство инвалидов.</vt:lpstr>
      <vt:lpstr>Наставничество. Трудоустройство инвалидов.</vt:lpstr>
      <vt:lpstr>Законодательные инициативы</vt:lpstr>
      <vt:lpstr>Законодательные инициативы</vt:lpstr>
      <vt:lpstr>Социальное предпринимательство</vt:lpstr>
      <vt:lpstr>Законодательные инициативы</vt:lpstr>
      <vt:lpstr>Характеристика рабочего места по профессии  «Изготовитель художественных изделий из лозы и бересты»</vt:lpstr>
      <vt:lpstr>Характеристика рабочего места по специальности     «Оператор  печатного  оборудования»</vt:lpstr>
      <vt:lpstr>  Характеристика рабочего места  по профессии «Изготовитель изделий из природных материалов»  </vt:lpstr>
      <vt:lpstr>Характеристика  специального рабочего места  по  профессии «Рабочий  сверлильно-пазовального станка»</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Azimut</dc:creator>
  <cp:lastModifiedBy>Самойлова Лидия</cp:lastModifiedBy>
  <cp:revision>68</cp:revision>
  <dcterms:created xsi:type="dcterms:W3CDTF">2018-11-26T13:35:39Z</dcterms:created>
  <dcterms:modified xsi:type="dcterms:W3CDTF">2018-12-05T14:33:07Z</dcterms:modified>
</cp:coreProperties>
</file>